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75" r:id="rId2"/>
    <p:sldMasterId id="2147483652" r:id="rId3"/>
  </p:sldMasterIdLst>
  <p:notesMasterIdLst>
    <p:notesMasterId r:id="rId5"/>
  </p:notesMasterIdLst>
  <p:handoutMasterIdLst>
    <p:handoutMasterId r:id="rId6"/>
  </p:handoutMasterIdLst>
  <p:sldIdLst>
    <p:sldId id="325" r:id="rId4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C1F"/>
    <a:srgbClr val="FF0000"/>
    <a:srgbClr val="0080FF"/>
    <a:srgbClr val="FFC647"/>
    <a:srgbClr val="3333CC"/>
    <a:srgbClr val="00CC99"/>
    <a:srgbClr val="040000"/>
    <a:srgbClr val="4F551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21" autoAdjust="0"/>
    <p:restoredTop sz="80026" autoAdjust="0"/>
  </p:normalViewPr>
  <p:slideViewPr>
    <p:cSldViewPr snapToGrid="0">
      <p:cViewPr>
        <p:scale>
          <a:sx n="100" d="100"/>
          <a:sy n="100" d="100"/>
        </p:scale>
        <p:origin x="-5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938" y="-90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t" anchorCtr="0" compatLnSpc="1">
            <a:prstTxWarp prst="textNoShape">
              <a:avLst/>
            </a:prstTxWarp>
          </a:bodyPr>
          <a:lstStyle>
            <a:lvl1pPr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t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b" anchorCtr="0" compatLnSpc="1">
            <a:prstTxWarp prst="textNoShape">
              <a:avLst/>
            </a:prstTxWarp>
          </a:bodyPr>
          <a:lstStyle>
            <a:lvl1pPr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b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3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27A0EC3-0E82-4F44-BDDB-8B3C4AAA18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721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t" anchorCtr="0" compatLnSpc="1">
            <a:prstTxWarp prst="textNoShape">
              <a:avLst/>
            </a:prstTxWarp>
          </a:bodyPr>
          <a:lstStyle>
            <a:lvl1pPr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t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6463"/>
            <a:ext cx="49815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b" anchorCtr="0" compatLnSpc="1">
            <a:prstTxWarp prst="textNoShape">
              <a:avLst/>
            </a:prstTxWarp>
          </a:bodyPr>
          <a:lstStyle>
            <a:lvl1pPr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b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3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2538D7-F12C-487E-A3F5-E15FE73898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528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9500" y="762000"/>
            <a:ext cx="7521575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99250" y="152400"/>
            <a:ext cx="1901825" cy="60198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556250" cy="6019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</p:grpSp>
      <p:sp>
        <p:nvSpPr>
          <p:cNvPr id="512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121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A76F-620B-46E1-B480-40C0F66A0A40}" type="datetimeFigureOut">
              <a:rPr lang="fr-FR"/>
              <a:pPr>
                <a:defRPr/>
              </a:pPr>
              <a:t>06/06/17</a:t>
            </a:fld>
            <a:endParaRPr lang="fr-FR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745A-F155-4510-B9FF-ED7ED60020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C427-5870-4765-847D-A34D5FC41938}" type="datetimeFigureOut">
              <a:rPr lang="fr-FR"/>
              <a:pPr>
                <a:defRPr/>
              </a:pPr>
              <a:t>06/06/17</a:t>
            </a:fld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980D2-F2DF-4F7D-8D11-3C19AA887D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7F891-F8A8-45BE-91F8-30D557FDD85F}" type="datetimeFigureOut">
              <a:rPr lang="fr-FR"/>
              <a:pPr>
                <a:defRPr/>
              </a:pPr>
              <a:t>06/06/17</a:t>
            </a:fld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25F9-5B45-4366-891C-009121E771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DC06B-ABCD-4A69-9AD3-53DE5DB28596}" type="datetimeFigureOut">
              <a:rPr lang="fr-FR"/>
              <a:pPr>
                <a:defRPr/>
              </a:pPr>
              <a:t>06/06/17</a:t>
            </a:fld>
            <a:endParaRPr 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BD5F-BA2B-48AC-917A-0952E0063E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D3EF-3602-40F4-A743-EDB1D66E84C9}" type="datetimeFigureOut">
              <a:rPr lang="fr-FR"/>
              <a:pPr>
                <a:defRPr/>
              </a:pPr>
              <a:t>06/06/17</a:t>
            </a:fld>
            <a:endParaRPr lang="fr-FR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22699-EFA1-46C6-B21A-8A7728C500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6BA6-9496-4E1A-B6EC-EEF34D19D895}" type="datetimeFigureOut">
              <a:rPr lang="fr-FR"/>
              <a:pPr>
                <a:defRPr/>
              </a:pPr>
              <a:t>06/06/17</a:t>
            </a:fld>
            <a:endParaRPr lang="fr-F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2D9D-4884-4A05-99DB-3B103F893E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AA18-9BA9-452D-AC17-7E654568D453}" type="datetimeFigureOut">
              <a:rPr lang="fr-FR"/>
              <a:pPr>
                <a:defRPr/>
              </a:pPr>
              <a:t>06/06/17</a:t>
            </a:fld>
            <a:endParaRPr lang="fr-FR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9E81-C1BB-46DB-B477-58DA97F3FA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99EC-2F2A-419E-B06F-A89BEB6B42D3}" type="datetimeFigureOut">
              <a:rPr lang="fr-FR"/>
              <a:pPr>
                <a:defRPr/>
              </a:pPr>
              <a:t>06/06/17</a:t>
            </a:fld>
            <a:endParaRPr 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121F-45A2-426C-A9B8-8EE887E81D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0" y="762000"/>
            <a:ext cx="7521575" cy="5410200"/>
          </a:xfrm>
          <a:prstGeom prst="rect">
            <a:avLst/>
          </a:prstGeom>
        </p:spPr>
        <p:txBody>
          <a:bodyPr/>
          <a:lstStyle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4C98-2ECB-478A-8B59-526AC91C2E6E}" type="datetimeFigureOut">
              <a:rPr lang="fr-FR"/>
              <a:pPr>
                <a:defRPr/>
              </a:pPr>
              <a:t>06/06/17</a:t>
            </a:fld>
            <a:endParaRPr 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AFD8F-56BA-4506-A752-03ECB15542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D72A3-A302-4D9A-94B2-D7DF70D7D6E2}" type="datetimeFigureOut">
              <a:rPr lang="fr-FR"/>
              <a:pPr>
                <a:defRPr/>
              </a:pPr>
              <a:t>06/06/17</a:t>
            </a:fld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E2822-56D8-47AC-AEF4-52D60BB3EB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C1FA8-49BD-40E5-86C0-6366762E04A1}" type="datetimeFigureOut">
              <a:rPr lang="fr-FR"/>
              <a:pPr>
                <a:defRPr/>
              </a:pPr>
              <a:t>06/06/17</a:t>
            </a:fld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9F9E-764D-432A-B9CB-75131ACCDF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1F1A-6E4F-4C8A-836C-BF2972818204}" type="slidenum">
              <a:rPr lang="fr-FR"/>
              <a:pPr>
                <a:defRPr/>
              </a:pPr>
              <a:t>‹#›</a:t>
            </a:fld>
            <a:r>
              <a:rPr lang="fr-FR"/>
              <a:t>/X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F67B-7B87-4B3B-A8BE-5EDFC3DD5C23}" type="slidenum">
              <a:rPr lang="fr-FR"/>
              <a:pPr>
                <a:defRPr/>
              </a:pPr>
              <a:t>‹#›</a:t>
            </a:fld>
            <a:r>
              <a:rPr lang="fr-FR"/>
              <a:t>/X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51931-765C-47F1-ADD9-2C2249689AD5}" type="slidenum">
              <a:rPr lang="fr-FR"/>
              <a:pPr>
                <a:defRPr/>
              </a:pPr>
              <a:t>‹#›</a:t>
            </a:fld>
            <a:r>
              <a:rPr lang="fr-FR"/>
              <a:t>/X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9500" y="762000"/>
            <a:ext cx="368458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6488" y="762000"/>
            <a:ext cx="368458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3F2F4-8E23-4A57-BDD6-ADB6FE26ACEA}" type="slidenum">
              <a:rPr lang="fr-FR"/>
              <a:pPr>
                <a:defRPr/>
              </a:pPr>
              <a:t>‹#›</a:t>
            </a:fld>
            <a:r>
              <a:rPr lang="fr-FR"/>
              <a:t>/X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0B86-DA15-4A83-82D5-3A4FB2F56A74}" type="slidenum">
              <a:rPr lang="fr-FR"/>
              <a:pPr>
                <a:defRPr/>
              </a:pPr>
              <a:t>‹#›</a:t>
            </a:fld>
            <a:r>
              <a:rPr lang="fr-FR"/>
              <a:t>/X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53EC-4187-49DD-A35D-B54F4997363B}" type="slidenum">
              <a:rPr lang="fr-FR"/>
              <a:pPr>
                <a:defRPr/>
              </a:pPr>
              <a:t>‹#›</a:t>
            </a:fld>
            <a:r>
              <a:rPr lang="fr-FR"/>
              <a:t>/X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2ACD-37C6-423C-9AA0-20A0749F56D3}" type="slidenum">
              <a:rPr lang="fr-FR"/>
              <a:pPr>
                <a:defRPr/>
              </a:pPr>
              <a:t>‹#›</a:t>
            </a:fld>
            <a:r>
              <a:rPr lang="fr-FR"/>
              <a:t>/X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E35A-CF37-447F-8DAB-3CE7D4DFBC16}" type="slidenum">
              <a:rPr lang="fr-FR"/>
              <a:pPr>
                <a:defRPr/>
              </a:pPr>
              <a:t>‹#›</a:t>
            </a:fld>
            <a:r>
              <a:rPr lang="fr-FR"/>
              <a:t>/X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5695B-E89E-4C9A-91CC-5E484720B74A}" type="slidenum">
              <a:rPr lang="fr-FR"/>
              <a:pPr>
                <a:defRPr/>
              </a:pPr>
              <a:t>‹#›</a:t>
            </a:fld>
            <a:r>
              <a:rPr lang="fr-FR"/>
              <a:t>/X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89EC-F84C-4D14-8D32-823E207CD331}" type="slidenum">
              <a:rPr lang="fr-FR"/>
              <a:pPr>
                <a:defRPr/>
              </a:pPr>
              <a:t>‹#›</a:t>
            </a:fld>
            <a:r>
              <a:rPr lang="fr-FR"/>
              <a:t>/X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99250" y="152400"/>
            <a:ext cx="1901825" cy="6019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556250" cy="6019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5743-7AD8-4FAD-A330-316615E3D049}" type="slidenum">
              <a:rPr lang="fr-FR"/>
              <a:pPr>
                <a:defRPr/>
              </a:pPr>
              <a:t>‹#›</a:t>
            </a:fld>
            <a:r>
              <a:rPr lang="fr-FR"/>
              <a:t>/X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9500" y="762000"/>
            <a:ext cx="3684588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6488" y="762000"/>
            <a:ext cx="3684587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019" y="620688"/>
            <a:ext cx="3008313" cy="109004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713720"/>
            <a:ext cx="3008313" cy="441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5" Type="http://schemas.openxmlformats.org/officeDocument/2006/relationships/oleObject" Target="???" TargetMode="External"/><Relationship Id="rId16" Type="http://schemas.openxmlformats.org/officeDocument/2006/relationships/image" Target="../media/image1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174869"/>
              </p:ext>
            </p:extLst>
          </p:nvPr>
        </p:nvGraphicFramePr>
        <p:xfrm>
          <a:off x="1028700" y="6324600"/>
          <a:ext cx="529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" name="Document" r:id="rId15" imgW="15889918" imgH="685896" progId="Word.Document.12">
                  <p:link updateAutomatic="1"/>
                </p:oleObj>
              </mc:Choice>
              <mc:Fallback>
                <p:oleObj name="Document" r:id="rId15" imgW="15889918" imgH="685896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6324600"/>
                        <a:ext cx="529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39" descr="UVSQlogo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69238" y="6419850"/>
            <a:ext cx="431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4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0" y="6400800"/>
            <a:ext cx="4000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1066800" y="6248400"/>
            <a:ext cx="8077200" cy="1588"/>
          </a:xfrm>
          <a:prstGeom prst="line">
            <a:avLst/>
          </a:prstGeom>
          <a:ln w="25400">
            <a:solidFill>
              <a:srgbClr val="6DA5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6788" y="6553200"/>
            <a:ext cx="287771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595959"/>
                </a:solidFill>
                <a:latin typeface="Palatino" charset="0"/>
                <a:ea typeface="+mn-ea"/>
                <a:cs typeface="+mn-cs"/>
              </a:rPr>
              <a:t>Assemblée</a:t>
            </a:r>
            <a:r>
              <a:rPr lang="en-US" sz="1200" baseline="0" dirty="0" smtClean="0">
                <a:solidFill>
                  <a:srgbClr val="595959"/>
                </a:solidFill>
                <a:latin typeface="Palatino" charset="0"/>
                <a:ea typeface="+mn-ea"/>
                <a:cs typeface="+mn-cs"/>
              </a:rPr>
              <a:t> </a:t>
            </a:r>
            <a:r>
              <a:rPr lang="en-US" sz="1200" baseline="0" dirty="0" err="1" smtClean="0">
                <a:solidFill>
                  <a:srgbClr val="595959"/>
                </a:solidFill>
                <a:latin typeface="Palatino" charset="0"/>
                <a:ea typeface="+mn-ea"/>
                <a:cs typeface="+mn-cs"/>
              </a:rPr>
              <a:t>Générale</a:t>
            </a:r>
            <a:r>
              <a:rPr lang="en-US" sz="1200" baseline="0" dirty="0" smtClean="0">
                <a:solidFill>
                  <a:srgbClr val="595959"/>
                </a:solidFill>
                <a:latin typeface="Palatino" charset="0"/>
                <a:ea typeface="+mn-ea"/>
                <a:cs typeface="+mn-cs"/>
              </a:rPr>
              <a:t> LSCE</a:t>
            </a:r>
            <a:r>
              <a:rPr lang="en-US" sz="1200" dirty="0" smtClean="0">
                <a:solidFill>
                  <a:srgbClr val="595959"/>
                </a:solidFill>
                <a:latin typeface="Palatino" charset="0"/>
                <a:ea typeface="+mn-ea"/>
                <a:cs typeface="+mn-cs"/>
              </a:rPr>
              <a:t>, 12/</a:t>
            </a:r>
            <a:r>
              <a:rPr lang="en-US" sz="1200" dirty="0">
                <a:solidFill>
                  <a:srgbClr val="595959"/>
                </a:solidFill>
                <a:latin typeface="Palatino" charset="0"/>
                <a:ea typeface="+mn-ea"/>
                <a:cs typeface="+mn-cs"/>
              </a:rPr>
              <a:t>06/</a:t>
            </a:r>
            <a:r>
              <a:rPr lang="en-US" sz="1200" dirty="0" smtClean="0">
                <a:solidFill>
                  <a:srgbClr val="595959"/>
                </a:solidFill>
                <a:latin typeface="Palatino" charset="0"/>
                <a:ea typeface="+mn-ea"/>
                <a:cs typeface="+mn-cs"/>
              </a:rPr>
              <a:t>2017</a:t>
            </a:r>
            <a:endParaRPr lang="en-US" sz="1200" dirty="0">
              <a:solidFill>
                <a:srgbClr val="595959"/>
              </a:solidFill>
              <a:latin typeface="Palatino" charset="0"/>
              <a:ea typeface="+mn-ea"/>
              <a:cs typeface="+mn-cs"/>
            </a:endParaRPr>
          </a:p>
        </p:txBody>
      </p:sp>
      <p:pic>
        <p:nvPicPr>
          <p:cNvPr id="1034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400800"/>
            <a:ext cx="78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1082675" y="685800"/>
            <a:ext cx="8061325" cy="0"/>
          </a:xfrm>
          <a:prstGeom prst="line">
            <a:avLst/>
          </a:prstGeom>
          <a:noFill/>
          <a:ln w="28575">
            <a:solidFill>
              <a:srgbClr val="FFB31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+mn-ea"/>
              <a:cs typeface="+mn-cs"/>
            </a:endParaRPr>
          </a:p>
        </p:txBody>
      </p:sp>
      <p:pic>
        <p:nvPicPr>
          <p:cNvPr id="1036" name="Picture 11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52400" y="6019800"/>
            <a:ext cx="7683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309" y="6388965"/>
            <a:ext cx="431995" cy="3524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152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1811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5018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5018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5019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5019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5019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-128"/>
                <a:cs typeface="+mn-cs"/>
              </a:endParaRPr>
            </a:p>
          </p:txBody>
        </p:sp>
      </p:grpSp>
      <p:sp>
        <p:nvSpPr>
          <p:cNvPr id="501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01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D48AFAA-2E1A-4792-85AA-15976B58DF0B}" type="datetimeFigureOut">
              <a:rPr lang="fr-FR"/>
              <a:pPr>
                <a:defRPr/>
              </a:pPr>
              <a:t>06/06/17</a:t>
            </a:fld>
            <a:endParaRPr lang="fr-FR"/>
          </a:p>
        </p:txBody>
      </p:sp>
      <p:sp>
        <p:nvSpPr>
          <p:cNvPr id="501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9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F9B3BDC-4753-47F8-A16B-165115F633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01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5580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762000"/>
            <a:ext cx="75215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4388" name="Line 4"/>
          <p:cNvSpPr>
            <a:spLocks noChangeShapeType="1"/>
          </p:cNvSpPr>
          <p:nvPr/>
        </p:nvSpPr>
        <p:spPr bwMode="auto">
          <a:xfrm>
            <a:off x="1082675" y="533400"/>
            <a:ext cx="8061325" cy="0"/>
          </a:xfrm>
          <a:prstGeom prst="line">
            <a:avLst/>
          </a:prstGeom>
          <a:noFill/>
          <a:ln w="28575">
            <a:solidFill>
              <a:srgbClr val="FFB31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+mn-ea"/>
              <a:cs typeface="+mn-cs"/>
            </a:endParaRPr>
          </a:p>
        </p:txBody>
      </p:sp>
      <p:pic>
        <p:nvPicPr>
          <p:cNvPr id="25605" name="Picture 5" descr="cea quadri"/>
          <p:cNvPicPr preferRelativeResize="0"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25888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0" name="Line 6"/>
          <p:cNvSpPr>
            <a:spLocks noChangeShapeType="1"/>
          </p:cNvSpPr>
          <p:nvPr/>
        </p:nvSpPr>
        <p:spPr bwMode="auto">
          <a:xfrm>
            <a:off x="1082675" y="6324600"/>
            <a:ext cx="8061325" cy="0"/>
          </a:xfrm>
          <a:prstGeom prst="line">
            <a:avLst/>
          </a:prstGeom>
          <a:noFill/>
          <a:ln w="28575">
            <a:solidFill>
              <a:srgbClr val="70BC1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144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24625"/>
            <a:ext cx="836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3B152AF-37A0-43F0-9E1C-A5580F46B9FC}" type="slidenum">
              <a:rPr lang="fr-FR"/>
              <a:pPr>
                <a:defRPr/>
              </a:pPr>
              <a:t>‹#›</a:t>
            </a:fld>
            <a:r>
              <a:rPr lang="fr-FR"/>
              <a:t>/X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1079500" y="719138"/>
            <a:ext cx="752157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fr-FR" sz="280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684213" y="6286500"/>
            <a:ext cx="81978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fr-FR">
                <a:ea typeface="ＭＳ Ｐゴシック" charset="-128"/>
                <a:cs typeface="+mn-cs"/>
              </a:rPr>
              <a:t> </a:t>
            </a:r>
            <a:endParaRPr lang="fr-FR" sz="1000" i="1">
              <a:solidFill>
                <a:srgbClr val="5E5E5E"/>
              </a:solidFill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1524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1" y="114300"/>
            <a:ext cx="8243999" cy="360363"/>
          </a:xfrm>
        </p:spPr>
        <p:txBody>
          <a:bodyPr/>
          <a:lstStyle/>
          <a:p>
            <a:r>
              <a:rPr lang="en-US" dirty="0" err="1" smtClean="0"/>
              <a:t>toute</a:t>
            </a:r>
            <a:r>
              <a:rPr lang="en-US" dirty="0" smtClean="0"/>
              <a:t> la </a:t>
            </a:r>
            <a:r>
              <a:rPr lang="en-US" dirty="0" err="1" smtClean="0"/>
              <a:t>variabilité</a:t>
            </a:r>
            <a:r>
              <a:rPr lang="en-US" dirty="0" smtClean="0"/>
              <a:t> </a:t>
            </a:r>
            <a:r>
              <a:rPr lang="en-US" dirty="0" err="1" smtClean="0"/>
              <a:t>climatique</a:t>
            </a:r>
            <a:r>
              <a:rPr lang="en-US" dirty="0" smtClean="0"/>
              <a:t> du dernier </a:t>
            </a:r>
            <a:r>
              <a:rPr lang="en-US" dirty="0" err="1" smtClean="0"/>
              <a:t>glaciaire</a:t>
            </a:r>
            <a:r>
              <a:rPr lang="en-US" dirty="0" smtClean="0"/>
              <a:t> </a:t>
            </a:r>
            <a:r>
              <a:rPr lang="is-IS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s-IS" dirty="0" smtClean="0"/>
              <a:t>…</a:t>
            </a:r>
            <a:r>
              <a:rPr lang="en-US" sz="2000" dirty="0" err="1" smtClean="0"/>
              <a:t>révélée</a:t>
            </a:r>
            <a:r>
              <a:rPr lang="en-US" sz="2000" dirty="0" smtClean="0"/>
              <a:t> par les granules de </a:t>
            </a:r>
            <a:r>
              <a:rPr lang="en-US" sz="2000" dirty="0" err="1" smtClean="0"/>
              <a:t>vers</a:t>
            </a:r>
            <a:r>
              <a:rPr lang="en-US" sz="2000" dirty="0" smtClean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terre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066800"/>
            <a:ext cx="5811655" cy="51181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34829" y="5765800"/>
            <a:ext cx="2109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Moine</a:t>
            </a:r>
            <a:r>
              <a:rPr lang="en-US" sz="1200" dirty="0" smtClean="0"/>
              <a:t> et al. 2017 PNAS</a:t>
            </a:r>
          </a:p>
          <a:p>
            <a:r>
              <a:rPr lang="en-US" sz="1200" dirty="0" smtClean="0"/>
              <a:t>contact: Christine &amp; </a:t>
            </a:r>
            <a:r>
              <a:rPr lang="en-US" sz="1200" dirty="0" err="1" smtClean="0"/>
              <a:t>Amaëlle</a:t>
            </a:r>
            <a:endParaRPr lang="en-US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6275456" y="1511300"/>
            <a:ext cx="2868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/>
              <a:buChar char="•"/>
              <a:tabLst>
                <a:tab pos="622300" algn="l"/>
                <a:tab pos="1435100" algn="l"/>
              </a:tabLst>
            </a:pPr>
            <a:r>
              <a:rPr lang="en-US" sz="1600" dirty="0" err="1" smtClean="0"/>
              <a:t>gley</a:t>
            </a:r>
            <a:r>
              <a:rPr lang="en-US" sz="1600" dirty="0" smtClean="0"/>
              <a:t> 	= </a:t>
            </a:r>
            <a:r>
              <a:rPr lang="en-US" sz="1600" dirty="0" err="1" smtClean="0"/>
              <a:t>réchaufft</a:t>
            </a:r>
            <a:r>
              <a:rPr lang="en-US" sz="1600" dirty="0" smtClean="0"/>
              <a:t> </a:t>
            </a:r>
            <a:r>
              <a:rPr lang="en-US" sz="1600" dirty="0" err="1" smtClean="0"/>
              <a:t>climatique</a:t>
            </a:r>
            <a:endParaRPr lang="en-US" sz="1600" dirty="0" smtClean="0"/>
          </a:p>
          <a:p>
            <a:pPr marL="177800" indent="-177800">
              <a:tabLst>
                <a:tab pos="622300" algn="l"/>
                <a:tab pos="1435100" algn="l"/>
              </a:tabLst>
            </a:pPr>
            <a:r>
              <a:rPr lang="en-US" sz="1600" dirty="0"/>
              <a:t>	</a:t>
            </a:r>
            <a:r>
              <a:rPr lang="en-US" sz="1600" dirty="0" smtClean="0"/>
              <a:t>	= </a:t>
            </a:r>
            <a:r>
              <a:rPr lang="en-US" sz="1600" dirty="0" err="1" smtClean="0"/>
              <a:t>interstade</a:t>
            </a:r>
            <a:endParaRPr lang="en-US" sz="1600" dirty="0" smtClean="0"/>
          </a:p>
          <a:p>
            <a:pPr marL="177800" indent="-177800">
              <a:tabLst>
                <a:tab pos="622300" algn="l"/>
                <a:tab pos="1435100" algn="l"/>
              </a:tabLst>
            </a:pPr>
            <a:endParaRPr lang="en-US" sz="1600" dirty="0"/>
          </a:p>
          <a:p>
            <a:pPr marL="177800" indent="-177800">
              <a:buFont typeface="Arial"/>
              <a:buChar char="•"/>
              <a:tabLst>
                <a:tab pos="622300" algn="l"/>
                <a:tab pos="1079500" algn="l"/>
                <a:tab pos="1435100" algn="l"/>
              </a:tabLst>
            </a:pPr>
            <a:r>
              <a:rPr lang="en-US" sz="1600" dirty="0" err="1" smtClean="0"/>
              <a:t>gley</a:t>
            </a:r>
            <a:r>
              <a:rPr lang="en-US" sz="1600" dirty="0"/>
              <a:t>	</a:t>
            </a:r>
            <a:r>
              <a:rPr lang="en-US" sz="1600" dirty="0" smtClean="0"/>
              <a:t>	granules</a:t>
            </a:r>
          </a:p>
          <a:p>
            <a:pPr marL="177800" indent="-177800">
              <a:tabLst>
                <a:tab pos="622300" algn="l"/>
                <a:tab pos="1435100" algn="l"/>
              </a:tabLst>
            </a:pPr>
            <a:endParaRPr lang="en-US" sz="1600" dirty="0" smtClean="0"/>
          </a:p>
          <a:p>
            <a:pPr marL="177800" indent="-177800">
              <a:buFont typeface="Arial"/>
              <a:buChar char="•"/>
              <a:tabLst>
                <a:tab pos="622300" algn="l"/>
                <a:tab pos="1435100" algn="l"/>
              </a:tabLst>
            </a:pPr>
            <a:r>
              <a:rPr lang="en-US" sz="1600" dirty="0" smtClean="0"/>
              <a:t>granules	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org</a:t>
            </a:r>
            <a:r>
              <a:rPr lang="en-US" sz="1600" dirty="0" smtClean="0"/>
              <a:t> </a:t>
            </a:r>
            <a:r>
              <a:rPr lang="en-US" sz="1600" dirty="0" err="1" smtClean="0"/>
              <a:t>gley</a:t>
            </a:r>
            <a:endParaRPr lang="en-US" sz="1600" dirty="0" smtClean="0"/>
          </a:p>
          <a:p>
            <a:pPr marL="177800" indent="-177800">
              <a:buFont typeface="Arial"/>
              <a:buChar char="•"/>
              <a:tabLst>
                <a:tab pos="622300" algn="l"/>
                <a:tab pos="1435100" algn="l"/>
              </a:tabLst>
            </a:pPr>
            <a:r>
              <a:rPr lang="en-US" sz="1600" dirty="0" smtClean="0"/>
              <a:t>granules	</a:t>
            </a:r>
            <a:r>
              <a:rPr lang="en-US" sz="1600" baseline="30000" dirty="0" smtClean="0"/>
              <a:t>14</a:t>
            </a:r>
            <a:r>
              <a:rPr lang="en-US" sz="1600" dirty="0" smtClean="0"/>
              <a:t>C</a:t>
            </a:r>
          </a:p>
          <a:p>
            <a:pPr>
              <a:tabLst>
                <a:tab pos="622300" algn="l"/>
              </a:tabLst>
            </a:pPr>
            <a:endParaRPr lang="en-US" sz="1600" dirty="0"/>
          </a:p>
          <a:p>
            <a:pPr marL="285750" indent="-285750">
              <a:buFont typeface="Symbol" charset="0"/>
              <a:buChar char=""/>
              <a:tabLst>
                <a:tab pos="622300" algn="l"/>
              </a:tabLst>
            </a:pPr>
            <a:r>
              <a:rPr lang="en-US" sz="1600" dirty="0" smtClean="0">
                <a:solidFill>
                  <a:srgbClr val="0080FF"/>
                </a:solidFill>
              </a:rPr>
              <a:t>les loess </a:t>
            </a:r>
            <a:r>
              <a:rPr lang="en-US" sz="1600" dirty="0" err="1" smtClean="0">
                <a:solidFill>
                  <a:srgbClr val="0080FF"/>
                </a:solidFill>
              </a:rPr>
              <a:t>enregistrent</a:t>
            </a:r>
            <a:r>
              <a:rPr lang="en-US" sz="1600" dirty="0" smtClean="0">
                <a:solidFill>
                  <a:srgbClr val="0080FF"/>
                </a:solidFill>
              </a:rPr>
              <a:t> </a:t>
            </a:r>
            <a:r>
              <a:rPr lang="en-US" sz="1600" dirty="0" err="1" smtClean="0">
                <a:solidFill>
                  <a:srgbClr val="0080FF"/>
                </a:solidFill>
              </a:rPr>
              <a:t>tous</a:t>
            </a:r>
            <a:r>
              <a:rPr lang="en-US" sz="1600" dirty="0" smtClean="0">
                <a:solidFill>
                  <a:srgbClr val="0080FF"/>
                </a:solidFill>
              </a:rPr>
              <a:t> les </a:t>
            </a:r>
            <a:r>
              <a:rPr lang="en-US" sz="1600" dirty="0" err="1" smtClean="0">
                <a:solidFill>
                  <a:srgbClr val="0080FF"/>
                </a:solidFill>
              </a:rPr>
              <a:t>interstades</a:t>
            </a:r>
            <a:r>
              <a:rPr lang="en-US" sz="1600" dirty="0" smtClean="0">
                <a:solidFill>
                  <a:srgbClr val="0080FF"/>
                </a:solidFill>
              </a:rPr>
              <a:t> </a:t>
            </a:r>
            <a:r>
              <a:rPr lang="en-US" sz="1600" dirty="0" err="1" smtClean="0">
                <a:solidFill>
                  <a:srgbClr val="0080FF"/>
                </a:solidFill>
              </a:rPr>
              <a:t>visibles</a:t>
            </a:r>
            <a:r>
              <a:rPr lang="en-US" sz="1600" dirty="0" smtClean="0">
                <a:solidFill>
                  <a:srgbClr val="0080FF"/>
                </a:solidFill>
              </a:rPr>
              <a:t> </a:t>
            </a:r>
            <a:r>
              <a:rPr lang="en-US" sz="1600" dirty="0" err="1" smtClean="0">
                <a:solidFill>
                  <a:srgbClr val="0080FF"/>
                </a:solidFill>
              </a:rPr>
              <a:t>dans</a:t>
            </a:r>
            <a:r>
              <a:rPr lang="en-US" sz="1600" dirty="0" smtClean="0">
                <a:solidFill>
                  <a:srgbClr val="0080FF"/>
                </a:solidFill>
              </a:rPr>
              <a:t> les </a:t>
            </a:r>
            <a:r>
              <a:rPr lang="en-US" sz="1600" dirty="0" err="1" smtClean="0">
                <a:solidFill>
                  <a:srgbClr val="0080FF"/>
                </a:solidFill>
              </a:rPr>
              <a:t>glaces</a:t>
            </a:r>
            <a:r>
              <a:rPr lang="en-US" sz="1600" dirty="0" smtClean="0">
                <a:solidFill>
                  <a:srgbClr val="0080FF"/>
                </a:solidFill>
              </a:rPr>
              <a:t> et </a:t>
            </a:r>
            <a:r>
              <a:rPr lang="en-US" sz="1600" dirty="0" err="1" smtClean="0">
                <a:solidFill>
                  <a:srgbClr val="0080FF"/>
                </a:solidFill>
              </a:rPr>
              <a:t>davantage</a:t>
            </a:r>
            <a:r>
              <a:rPr lang="en-US" sz="1600" dirty="0" smtClean="0">
                <a:solidFill>
                  <a:srgbClr val="0080FF"/>
                </a:solidFill>
              </a:rPr>
              <a:t> encore!</a:t>
            </a:r>
          </a:p>
          <a:p>
            <a:pPr>
              <a:tabLst>
                <a:tab pos="622300" algn="l"/>
              </a:tabLst>
            </a:pP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993151" y="2228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∋</a:t>
            </a:r>
          </a:p>
        </p:txBody>
      </p:sp>
      <p:sp>
        <p:nvSpPr>
          <p:cNvPr id="7" name="Rectangle 6"/>
          <p:cNvSpPr/>
          <p:nvPr/>
        </p:nvSpPr>
        <p:spPr>
          <a:xfrm>
            <a:off x="7374151" y="27236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∋</a:t>
            </a: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V="1">
            <a:off x="7454900" y="3149600"/>
            <a:ext cx="2520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3545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CE - Archives &amp; Traceurs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DP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P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laise">
  <a:themeElements>
    <a:clrScheme name="Falaise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Falai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laise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PG">
  <a:themeElements>
    <a:clrScheme name="1_DP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P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P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P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P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P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P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P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P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LSCE - Archives &amp; Traceurs.pptx</Template>
  <TotalTime>8710</TotalTime>
  <Words>22</Words>
  <Application>Microsoft Macintosh PowerPoint</Application>
  <PresentationFormat>Présentation à l'écran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Liaisons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LSCE - Archives &amp; Traceurs</vt:lpstr>
      <vt:lpstr>Falaise</vt:lpstr>
      <vt:lpstr>1_DPG</vt:lpstr>
      <vt:lpstr>???</vt:lpstr>
      <vt:lpstr>toute la variabilité climatique du dernier glaciaire … …révélée par les granules de vers de terre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VA202103</dc:creator>
  <cp:lastModifiedBy>Christine Hatté</cp:lastModifiedBy>
  <cp:revision>461</cp:revision>
  <cp:lastPrinted>2016-06-23T06:08:29Z</cp:lastPrinted>
  <dcterms:created xsi:type="dcterms:W3CDTF">2011-06-20T02:23:40Z</dcterms:created>
  <dcterms:modified xsi:type="dcterms:W3CDTF">2017-06-06T19:33:25Z</dcterms:modified>
</cp:coreProperties>
</file>